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90" r:id="rId2"/>
    <p:sldId id="316" r:id="rId3"/>
    <p:sldId id="291" r:id="rId4"/>
    <p:sldId id="292" r:id="rId5"/>
    <p:sldId id="317" r:id="rId6"/>
    <p:sldId id="293" r:id="rId7"/>
    <p:sldId id="294" r:id="rId8"/>
    <p:sldId id="295" r:id="rId9"/>
    <p:sldId id="296" r:id="rId10"/>
    <p:sldId id="306" r:id="rId11"/>
    <p:sldId id="307" r:id="rId12"/>
    <p:sldId id="308" r:id="rId13"/>
    <p:sldId id="309" r:id="rId14"/>
    <p:sldId id="318" r:id="rId15"/>
    <p:sldId id="310" r:id="rId16"/>
    <p:sldId id="311" r:id="rId17"/>
    <p:sldId id="312" r:id="rId18"/>
    <p:sldId id="313" r:id="rId19"/>
    <p:sldId id="314" r:id="rId20"/>
    <p:sldId id="319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6B9D5-0D77-4492-BBF9-9DD0A2089F2F}" type="datetimeFigureOut">
              <a:rPr lang="en-ID" smtClean="0"/>
              <a:t>08/10/2021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8E8B1-F038-4D5D-958A-E843F3C544C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473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72369-B1C5-40B1-B4B7-0227FF16714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5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9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3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1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8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3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3023" y="1041400"/>
            <a:ext cx="8709285" cy="2387600"/>
          </a:xfrm>
        </p:spPr>
        <p:txBody>
          <a:bodyPr>
            <a:normAutofit/>
          </a:bodyPr>
          <a:lstStyle/>
          <a:p>
            <a:r>
              <a:rPr lang="en-US" sz="46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Pertemuan</a:t>
            </a:r>
            <a:r>
              <a:rPr lang="en-US" sz="4600" dirty="0">
                <a:solidFill>
                  <a:schemeClr val="bg2"/>
                </a:solidFill>
                <a:latin typeface="Amasis MT Pro Black" panose="02040A04050005020304" pitchFamily="18" charset="0"/>
              </a:rPr>
              <a:t> 8</a:t>
            </a:r>
            <a:br>
              <a:rPr lang="en-US" sz="4600" dirty="0">
                <a:solidFill>
                  <a:schemeClr val="bg2"/>
                </a:solidFill>
                <a:latin typeface="Amasis MT Pro Black" panose="02040A04050005020304" pitchFamily="18" charset="0"/>
              </a:rPr>
            </a:br>
            <a:r>
              <a:rPr lang="en-US" sz="4600" dirty="0">
                <a:solidFill>
                  <a:schemeClr val="bg1"/>
                </a:solidFill>
                <a:latin typeface="Amasis MT Pro Black" panose="02040A04050005020304" pitchFamily="18" charset="0"/>
              </a:rPr>
              <a:t>MANUSIA MENANGGAPI HYANG ILAHI</a:t>
            </a:r>
          </a:p>
        </p:txBody>
      </p:sp>
    </p:spTree>
    <p:extLst>
      <p:ext uri="{BB962C8B-B14F-4D97-AF65-F5344CB8AC3E}">
        <p14:creationId xmlns:p14="http://schemas.microsoft.com/office/powerpoint/2010/main" val="5841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7FDF-22A7-4615-B77E-45C30AE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475033" cy="794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C. BERIMAN KEPADA HYANG ILAHI</a:t>
            </a:r>
            <a:endParaRPr lang="en-ID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9F02-5F19-4EED-8E99-4176DE92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895" y="1094282"/>
            <a:ext cx="6182818" cy="472291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makhluk</a:t>
            </a:r>
            <a:r>
              <a:rPr lang="en-US" dirty="0"/>
              <a:t>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pada </a:t>
            </a:r>
            <a:r>
              <a:rPr lang="en-US" dirty="0" err="1"/>
              <a:t>kesadaran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, yang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</a:p>
          <a:p>
            <a:r>
              <a:rPr lang="en-US" dirty="0"/>
              <a:t>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disadari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Ada,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keberadaan</a:t>
            </a:r>
            <a:r>
              <a:rPr lang="en-US" dirty="0"/>
              <a:t>-Nya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</a:p>
          <a:p>
            <a:r>
              <a:rPr lang="en-US" dirty="0" err="1"/>
              <a:t>Kesadaran</a:t>
            </a:r>
            <a:r>
              <a:rPr lang="en-US" dirty="0"/>
              <a:t> dan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-Nya. </a:t>
            </a:r>
          </a:p>
          <a:p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dan </a:t>
            </a:r>
            <a:r>
              <a:rPr lang="en-US" dirty="0" err="1"/>
              <a:t>mempercayakan</a:t>
            </a:r>
            <a:r>
              <a:rPr lang="en-US" dirty="0"/>
              <a:t> </a:t>
            </a:r>
            <a:r>
              <a:rPr lang="en-US" dirty="0" err="1"/>
              <a:t>hidupnya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.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diandalkan</a:t>
            </a:r>
            <a:r>
              <a:rPr lang="en-US" dirty="0"/>
              <a:t>.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FC4AC-9219-4726-AC13-BA66DEC2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7" y="1758646"/>
            <a:ext cx="5607386" cy="3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445AA-B1BD-42E4-837C-66A93A1A6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203" y="1675724"/>
            <a:ext cx="5702508" cy="3765706"/>
          </a:xfrm>
        </p:spPr>
        <p:txBody>
          <a:bodyPr/>
          <a:lstStyle/>
          <a:p>
            <a:r>
              <a:rPr lang="en-US" dirty="0"/>
              <a:t>Orang 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</a:t>
            </a:r>
            <a:r>
              <a:rPr lang="en-US" dirty="0" err="1"/>
              <a:t>beragama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orang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mewadahi</a:t>
            </a:r>
            <a:r>
              <a:rPr lang="en-US" dirty="0"/>
              <a:t> </a:t>
            </a:r>
            <a:r>
              <a:rPr lang="en-US" dirty="0" err="1"/>
              <a:t>imannya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agama.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animisme</a:t>
            </a:r>
            <a:r>
              <a:rPr lang="en-US" dirty="0"/>
              <a:t> dan </a:t>
            </a:r>
            <a:r>
              <a:rPr lang="en-US" dirty="0" err="1"/>
              <a:t>dinamisme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agnostic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modern.</a:t>
            </a:r>
          </a:p>
          <a:p>
            <a:r>
              <a:rPr lang="en-US" dirty="0"/>
              <a:t>Jadi, </a:t>
            </a:r>
            <a:r>
              <a:rPr lang="en-US" dirty="0" err="1"/>
              <a:t>beriman</a:t>
            </a:r>
            <a:r>
              <a:rPr lang="en-US" dirty="0"/>
              <a:t> dan </a:t>
            </a:r>
            <a:r>
              <a:rPr lang="en-US" dirty="0" err="1"/>
              <a:t>beragama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C51F6E0-6A01-4938-A2D1-3F532A46B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1" y="1596426"/>
            <a:ext cx="5441821" cy="37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1FA7-F697-4FC7-971F-9ACCE63B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52"/>
            <a:ext cx="7841105" cy="45618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Amasis MT Pro Black" panose="02040A04050005020304" pitchFamily="18" charset="0"/>
              </a:rPr>
              <a:t>D. BERAGAMA</a:t>
            </a:r>
            <a:endParaRPr lang="en-ID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DF41A-60BC-4C30-A624-0433F6213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8085" y="1253330"/>
            <a:ext cx="654195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Sebagian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agama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imannya</a:t>
            </a:r>
            <a:r>
              <a:rPr lang="en-US" dirty="0"/>
              <a:t>.</a:t>
            </a:r>
          </a:p>
          <a:p>
            <a:r>
              <a:rPr lang="en-US" dirty="0" err="1"/>
              <a:t>Bagaimana</a:t>
            </a:r>
            <a:r>
              <a:rPr lang="en-US" dirty="0"/>
              <a:t> agama </a:t>
            </a:r>
            <a:r>
              <a:rPr lang="en-US" dirty="0" err="1"/>
              <a:t>terbentuk</a:t>
            </a:r>
            <a:r>
              <a:rPr lang="en-US" dirty="0"/>
              <a:t>?</a:t>
            </a:r>
          </a:p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anthropologi</a:t>
            </a:r>
            <a:r>
              <a:rPr lang="en-US" dirty="0"/>
              <a:t>, agama </a:t>
            </a:r>
            <a:r>
              <a:rPr lang="en-US" dirty="0" err="1"/>
              <a:t>dibentuk</a:t>
            </a:r>
            <a:r>
              <a:rPr lang="en-US" dirty="0"/>
              <a:t> oleh </a:t>
            </a:r>
            <a:r>
              <a:rPr lang="en-US" dirty="0" err="1"/>
              <a:t>sekelompok</a:t>
            </a:r>
            <a:r>
              <a:rPr lang="en-US" dirty="0"/>
              <a:t> orang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kepercayaan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tokoh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dan kitab </a:t>
            </a:r>
            <a:r>
              <a:rPr lang="en-US" dirty="0" err="1"/>
              <a:t>suci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r>
              <a:rPr lang="en-US" dirty="0" err="1"/>
              <a:t>Menurut</a:t>
            </a:r>
            <a:r>
              <a:rPr lang="en-US" dirty="0"/>
              <a:t> Prof. </a:t>
            </a:r>
            <a:r>
              <a:rPr lang="en-US" dirty="0" err="1"/>
              <a:t>Koentjaraningrat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agama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yakni</a:t>
            </a:r>
            <a:r>
              <a:rPr lang="en-US" dirty="0"/>
              <a:t>: </a:t>
            </a:r>
            <a:r>
              <a:rPr lang="en-US" dirty="0" err="1"/>
              <a:t>religiositas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kepercayaan</a:t>
            </a:r>
            <a:r>
              <a:rPr lang="en-US" dirty="0"/>
              <a:t>, </a:t>
            </a:r>
            <a:r>
              <a:rPr lang="en-US" dirty="0" err="1"/>
              <a:t>ritus</a:t>
            </a:r>
            <a:r>
              <a:rPr lang="en-US" dirty="0"/>
              <a:t>, </a:t>
            </a:r>
            <a:r>
              <a:rPr lang="en-US" dirty="0" err="1"/>
              <a:t>organisasi</a:t>
            </a:r>
            <a:r>
              <a:rPr lang="en-US" dirty="0"/>
              <a:t>, </a:t>
            </a:r>
            <a:r>
              <a:rPr lang="en-US" dirty="0" err="1"/>
              <a:t>pengamalan</a:t>
            </a:r>
            <a:r>
              <a:rPr lang="en-US" dirty="0"/>
              <a:t>, dan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089830-4408-49E5-9B6E-9B6A3B9F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4" y="914572"/>
            <a:ext cx="4624750" cy="50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F16-3D2D-40D4-85E6-F821F95E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51450"/>
            <a:ext cx="8275820" cy="62958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a. </a:t>
            </a:r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Enam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Unsur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Agama</a:t>
            </a:r>
            <a:endParaRPr lang="en-ID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C542-A563-413D-9F9A-CFADD6D4D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74" y="1438981"/>
            <a:ext cx="6768683" cy="1446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masis MT Pro" panose="02040504050005020304" pitchFamily="18" charset="0"/>
              </a:rPr>
              <a:t>1) </a:t>
            </a:r>
            <a:r>
              <a:rPr lang="en-US" sz="2000" b="1" dirty="0" err="1">
                <a:latin typeface="Amasis MT Pro" panose="02040504050005020304" pitchFamily="18" charset="0"/>
              </a:rPr>
              <a:t>Religiositas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atau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perasaan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religius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adalah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suatu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pengalaman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ketergantungan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manusia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kepada</a:t>
            </a:r>
            <a:r>
              <a:rPr lang="en-US" sz="2000" dirty="0">
                <a:latin typeface="Amasis MT Pro" panose="02040504050005020304" pitchFamily="18" charset="0"/>
              </a:rPr>
              <a:t> Hyang </a:t>
            </a:r>
            <a:r>
              <a:rPr lang="en-US" sz="2000" dirty="0" err="1">
                <a:latin typeface="Amasis MT Pro" panose="02040504050005020304" pitchFamily="18" charset="0"/>
              </a:rPr>
              <a:t>Ilahi</a:t>
            </a:r>
            <a:r>
              <a:rPr lang="en-US" sz="2000" dirty="0">
                <a:latin typeface="Amasis MT Pro" panose="02040504050005020304" pitchFamily="18" charset="0"/>
              </a:rPr>
              <a:t>. </a:t>
            </a:r>
            <a:r>
              <a:rPr lang="en-US" sz="2000" dirty="0" err="1">
                <a:latin typeface="Amasis MT Pro" panose="02040504050005020304" pitchFamily="18" charset="0"/>
              </a:rPr>
              <a:t>Religiositas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ini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merupakan</a:t>
            </a:r>
            <a:r>
              <a:rPr lang="en-US" sz="2000" dirty="0">
                <a:latin typeface="Amasis MT Pro" panose="02040504050005020304" pitchFamily="18" charset="0"/>
              </a:rPr>
              <a:t> inti </a:t>
            </a:r>
            <a:r>
              <a:rPr lang="en-US" sz="2000" dirty="0" err="1">
                <a:latin typeface="Amasis MT Pro" panose="02040504050005020304" pitchFamily="18" charset="0"/>
              </a:rPr>
              <a:t>dari</a:t>
            </a:r>
            <a:r>
              <a:rPr lang="en-US" sz="2000" dirty="0">
                <a:latin typeface="Amasis MT Pro" panose="02040504050005020304" pitchFamily="18" charset="0"/>
              </a:rPr>
              <a:t> agama. </a:t>
            </a:r>
            <a:r>
              <a:rPr lang="en-US" sz="2000" dirty="0" err="1">
                <a:latin typeface="Amasis MT Pro" panose="02040504050005020304" pitchFamily="18" charset="0"/>
              </a:rPr>
              <a:t>Bila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suatu</a:t>
            </a:r>
            <a:r>
              <a:rPr lang="en-US" sz="2000" dirty="0">
                <a:latin typeface="Amasis MT Pro" panose="02040504050005020304" pitchFamily="18" charset="0"/>
              </a:rPr>
              <a:t> agama </a:t>
            </a:r>
            <a:r>
              <a:rPr lang="en-US" sz="2000" dirty="0" err="1">
                <a:latin typeface="Amasis MT Pro" panose="02040504050005020304" pitchFamily="18" charset="0"/>
              </a:rPr>
              <a:t>kehilangan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religiositasnya</a:t>
            </a:r>
            <a:r>
              <a:rPr lang="en-US" sz="2000" dirty="0">
                <a:latin typeface="Amasis MT Pro" panose="02040504050005020304" pitchFamily="18" charset="0"/>
              </a:rPr>
              <a:t>, </a:t>
            </a:r>
            <a:r>
              <a:rPr lang="en-US" sz="2000" dirty="0" err="1">
                <a:latin typeface="Amasis MT Pro" panose="02040504050005020304" pitchFamily="18" charset="0"/>
              </a:rPr>
              <a:t>maka</a:t>
            </a:r>
            <a:r>
              <a:rPr lang="en-US" sz="2000" dirty="0">
                <a:latin typeface="Amasis MT Pro" panose="02040504050005020304" pitchFamily="18" charset="0"/>
              </a:rPr>
              <a:t> agama </a:t>
            </a:r>
            <a:r>
              <a:rPr lang="en-US" sz="2000" dirty="0" err="1">
                <a:latin typeface="Amasis MT Pro" panose="02040504050005020304" pitchFamily="18" charset="0"/>
              </a:rPr>
              <a:t>akan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kering</a:t>
            </a:r>
            <a:r>
              <a:rPr lang="en-US" sz="2000" dirty="0">
                <a:latin typeface="Amasis MT Pro" panose="020405040500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736E-9DF7-48FA-B3B2-6E43F821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4" y="3028013"/>
            <a:ext cx="4219264" cy="2872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E95DF1-4BD8-479D-8D92-29FC572C6D1C}"/>
              </a:ext>
            </a:extLst>
          </p:cNvPr>
          <p:cNvSpPr txBox="1">
            <a:spLocks/>
          </p:cNvSpPr>
          <p:nvPr/>
        </p:nvSpPr>
        <p:spPr>
          <a:xfrm>
            <a:off x="4620718" y="3643680"/>
            <a:ext cx="7391400" cy="2360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masis MT Pro" panose="02040504050005020304" pitchFamily="18" charset="0"/>
              </a:rPr>
              <a:t>2) </a:t>
            </a:r>
            <a:r>
              <a:rPr lang="en-US" sz="2000" b="1" dirty="0" err="1">
                <a:latin typeface="Amasis MT Pro" panose="02040504050005020304" pitchFamily="18" charset="0"/>
              </a:rPr>
              <a:t>Sistem</a:t>
            </a:r>
            <a:r>
              <a:rPr lang="en-US" sz="2000" b="1" dirty="0">
                <a:latin typeface="Amasis MT Pro" panose="02040504050005020304" pitchFamily="18" charset="0"/>
              </a:rPr>
              <a:t> </a:t>
            </a:r>
            <a:r>
              <a:rPr lang="en-US" sz="2000" b="1" dirty="0" err="1">
                <a:latin typeface="Amasis MT Pro" panose="02040504050005020304" pitchFamily="18" charset="0"/>
              </a:rPr>
              <a:t>kepercayaan</a:t>
            </a:r>
            <a:r>
              <a:rPr lang="en-US" sz="2000" b="1" dirty="0">
                <a:latin typeface="Amasis MT Pro" panose="02040504050005020304" pitchFamily="18" charset="0"/>
              </a:rPr>
              <a:t>.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Manusia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menanggapi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pengalaman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religius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dalam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bentuk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kepercayaan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tertentu</a:t>
            </a:r>
            <a:r>
              <a:rPr lang="en-US" sz="2000" dirty="0">
                <a:latin typeface="Amasis MT Pro" panose="02040504050005020304" pitchFamily="18" charset="0"/>
              </a:rPr>
              <a:t>. </a:t>
            </a:r>
            <a:r>
              <a:rPr lang="en-US" sz="2000" dirty="0" err="1">
                <a:latin typeface="Amasis MT Pro" panose="02040504050005020304" pitchFamily="18" charset="0"/>
              </a:rPr>
              <a:t>Kemudian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manusia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membuat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ajaran-ajaran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berkaitan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dengan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kepercayaannya</a:t>
            </a:r>
            <a:r>
              <a:rPr lang="en-US" sz="2000" dirty="0">
                <a:latin typeface="Amasis MT Pro" panose="02040504050005020304" pitchFamily="18" charset="0"/>
              </a:rPr>
              <a:t>. </a:t>
            </a:r>
            <a:r>
              <a:rPr lang="en-US" sz="2000" dirty="0" err="1">
                <a:latin typeface="Amasis MT Pro" panose="02040504050005020304" pitchFamily="18" charset="0"/>
              </a:rPr>
              <a:t>Ajaran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kepercayaan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kepada</a:t>
            </a:r>
            <a:r>
              <a:rPr lang="en-US" sz="2000" dirty="0">
                <a:latin typeface="Amasis MT Pro" panose="02040504050005020304" pitchFamily="18" charset="0"/>
              </a:rPr>
              <a:t> Hyang </a:t>
            </a:r>
            <a:r>
              <a:rPr lang="en-US" sz="2000" dirty="0" err="1">
                <a:latin typeface="Amasis MT Pro" panose="02040504050005020304" pitchFamily="18" charset="0"/>
              </a:rPr>
              <a:t>Ilahi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tersebut</a:t>
            </a:r>
            <a:r>
              <a:rPr lang="en-US" sz="2000" dirty="0">
                <a:latin typeface="Amasis MT Pro" panose="02040504050005020304" pitchFamily="18" charset="0"/>
              </a:rPr>
              <a:t> oleh </a:t>
            </a:r>
            <a:r>
              <a:rPr lang="en-US" sz="2000" dirty="0" err="1">
                <a:latin typeface="Amasis MT Pro" panose="02040504050005020304" pitchFamily="18" charset="0"/>
              </a:rPr>
              <a:t>kelompok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kemudian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dikembangkan</a:t>
            </a:r>
            <a:r>
              <a:rPr lang="en-US" sz="2000" dirty="0">
                <a:latin typeface="Amasis MT Pro" panose="02040504050005020304" pitchFamily="18" charset="0"/>
              </a:rPr>
              <a:t> dan </a:t>
            </a:r>
            <a:r>
              <a:rPr lang="en-US" sz="2000" dirty="0" err="1">
                <a:latin typeface="Amasis MT Pro" panose="02040504050005020304" pitchFamily="18" charset="0"/>
              </a:rPr>
              <a:t>diberi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penjelasan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serta</a:t>
            </a:r>
            <a:r>
              <a:rPr lang="en-US" sz="2000" dirty="0">
                <a:latin typeface="Amasis MT Pro" panose="02040504050005020304" pitchFamily="18" charset="0"/>
              </a:rPr>
              <a:t> pada </a:t>
            </a:r>
            <a:r>
              <a:rPr lang="en-US" sz="2000" dirty="0" err="1">
                <a:latin typeface="Amasis MT Pro" panose="02040504050005020304" pitchFamily="18" charset="0"/>
              </a:rPr>
              <a:t>akhirnya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disistematisasikan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dalam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bentuk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sistem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kepercayaan</a:t>
            </a:r>
            <a:r>
              <a:rPr lang="en-US" sz="2000" dirty="0">
                <a:latin typeface="Amasis MT Pro" panose="02040504050005020304" pitchFamily="18" charset="0"/>
              </a:rPr>
              <a:t> (</a:t>
            </a:r>
            <a:r>
              <a:rPr lang="en-US" sz="2000" i="1" dirty="0">
                <a:latin typeface="Amasis MT Pro" panose="02040504050005020304" pitchFamily="18" charset="0"/>
              </a:rPr>
              <a:t>a body of beliefs</a:t>
            </a:r>
            <a:r>
              <a:rPr lang="en-US" sz="2000" dirty="0">
                <a:latin typeface="Amasis MT Pro" panose="02040504050005020304" pitchFamily="18" charset="0"/>
              </a:rPr>
              <a:t>) yang </a:t>
            </a:r>
            <a:r>
              <a:rPr lang="en-US" sz="2000" dirty="0" err="1">
                <a:latin typeface="Amasis MT Pro" panose="02040504050005020304" pitchFamily="18" charset="0"/>
              </a:rPr>
              <a:t>berperan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sebagai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pandangan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hidup</a:t>
            </a:r>
            <a:r>
              <a:rPr lang="en-US" sz="2000" dirty="0">
                <a:latin typeface="Amasis MT Pro" panose="02040504050005020304" pitchFamily="18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</a:rPr>
              <a:t>bersama</a:t>
            </a:r>
            <a:r>
              <a:rPr lang="en-US" sz="2000" dirty="0">
                <a:latin typeface="Amasis MT Pro" panose="02040504050005020304" pitchFamily="18" charset="0"/>
              </a:rPr>
              <a:t>.</a:t>
            </a:r>
          </a:p>
          <a:p>
            <a:endParaRPr lang="en-ID" sz="2000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B18F0-23D5-4058-A469-585EEED8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23" y="940178"/>
            <a:ext cx="4542403" cy="24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0B7D3-D33F-4B0F-8FE6-6BCF16CCA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33" y="1145492"/>
            <a:ext cx="3400914" cy="21585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4AF79-1C7B-4BAC-B311-E01C3E0086B2}"/>
              </a:ext>
            </a:extLst>
          </p:cNvPr>
          <p:cNvSpPr txBox="1"/>
          <p:nvPr/>
        </p:nvSpPr>
        <p:spPr>
          <a:xfrm>
            <a:off x="4325914" y="1225935"/>
            <a:ext cx="74563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>
                <a:latin typeface="Amasis MT Pro" panose="02040504050005020304" pitchFamily="18" charset="0"/>
              </a:rPr>
              <a:t>3) </a:t>
            </a:r>
            <a:r>
              <a:rPr lang="en-US" sz="2200" b="1" dirty="0" err="1">
                <a:latin typeface="Amasis MT Pro" panose="02040504050005020304" pitchFamily="18" charset="0"/>
              </a:rPr>
              <a:t>Ritus</a:t>
            </a:r>
            <a:r>
              <a:rPr lang="en-US" sz="2200" b="1" dirty="0">
                <a:latin typeface="Amasis MT Pro" panose="02040504050005020304" pitchFamily="18" charset="0"/>
              </a:rPr>
              <a:t>.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Rasa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ketergantungan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manusia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kepada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Hyang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Ilahi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tidak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hanya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diungkapkan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suatu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ajaran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dan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diimani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secara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batiniah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saja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tetapi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juga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bentuk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ritual.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Melalui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ritus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manusia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mengungkapkan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imannya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kepada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Hyang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Ilahi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ritual,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makna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hidup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manusia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justru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ditemukan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berpartisipasi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perayaan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tersebut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BE18AF-A763-4EB9-834C-E3B05F4E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012" y="3612630"/>
            <a:ext cx="4182255" cy="2431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FB49E-6D15-40E9-9547-202F6703B9F1}"/>
              </a:ext>
            </a:extLst>
          </p:cNvPr>
          <p:cNvSpPr txBox="1"/>
          <p:nvPr/>
        </p:nvSpPr>
        <p:spPr>
          <a:xfrm>
            <a:off x="571479" y="3846961"/>
            <a:ext cx="68055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4) </a:t>
            </a:r>
            <a:r>
              <a:rPr lang="en-US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Organisasi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Beragama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merupakan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gejala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sosial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setiap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agama,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ada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umat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ada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pemimpin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ada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kewajiban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diatur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bersama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Organisasi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keagamaan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dibuat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untuk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mengatur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memelihara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dan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menjaga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keharmonisan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umat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beragama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84115-F75B-45B7-AEE8-49AFA6640378}"/>
              </a:ext>
            </a:extLst>
          </p:cNvPr>
          <p:cNvSpPr txBox="1"/>
          <p:nvPr/>
        </p:nvSpPr>
        <p:spPr>
          <a:xfrm>
            <a:off x="7075357" y="1278130"/>
            <a:ext cx="47790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5)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Pengamalan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Umat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beragama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tidak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hanya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mengungkapkan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imannya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dengan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ritual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atau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berdoa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tetapi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juga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terlibat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kehidupan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dengan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perbuatan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nyata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Setiap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agama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selain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mengarahkan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dirinya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kepada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Hyang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Ilahi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juga punya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kepedulian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pada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sesama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manusia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dan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alam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Pengamalan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adalah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perwujudan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iman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kehidupan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sehari-hari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Pengamalan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merupakan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latin typeface="Amasis MT Pro" panose="02040504050005020304" pitchFamily="18" charset="0"/>
                <a:cs typeface="Calibri" panose="020F0502020204030204" pitchFamily="34" charset="0"/>
              </a:rPr>
              <a:t>sharing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berkat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yang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telah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dialami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Inilah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tugas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utama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agama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yaitu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menghadirkan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kebaikan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ilahi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Amasis MT Pro" panose="02040504050005020304" pitchFamily="18" charset="0"/>
                <a:cs typeface="Calibri" panose="020F0502020204030204" pitchFamily="34" charset="0"/>
              </a:rPr>
              <a:t>kehidupan</a:t>
            </a:r>
            <a:r>
              <a:rPr lang="en-US" sz="2000" dirty="0">
                <a:latin typeface="Amasis MT Pro" panose="02040504050005020304" pitchFamily="18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C3987-C361-4F3C-82FF-AAC522B130FD}"/>
              </a:ext>
            </a:extLst>
          </p:cNvPr>
          <p:cNvGrpSpPr/>
          <p:nvPr/>
        </p:nvGrpSpPr>
        <p:grpSpPr>
          <a:xfrm>
            <a:off x="568705" y="1278130"/>
            <a:ext cx="6173433" cy="4478093"/>
            <a:chOff x="568705" y="1278130"/>
            <a:chExt cx="6173433" cy="4478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0A5FF7-4C9C-4827-9723-EB2289B6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705" y="1278130"/>
              <a:ext cx="2692280" cy="215087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1B1E63-AE86-480E-B52A-F5BAB3F6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4204" y="1340120"/>
              <a:ext cx="3147934" cy="27484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D867F7-932A-41A8-9B0F-08A2A1E97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05" y="3794541"/>
              <a:ext cx="3447806" cy="19616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7235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8FC0-44EC-4027-8416-DF740C4C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64" y="1241813"/>
            <a:ext cx="5471410" cy="4709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6)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Kelompok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agama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membentuk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kelompok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komunitas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kelompok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agama punya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bersama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menyatukan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Hyang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Ilahi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interaksi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berhubungan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Hyang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Ilahi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norma-norma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ditaati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bersama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punya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hierarki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mengatur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keterlibatan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individu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kelompok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anggota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punya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peran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tugas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masing-masing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kemampuannya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ID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E79AAA-E300-463C-9A6E-6C48C078287A}"/>
              </a:ext>
            </a:extLst>
          </p:cNvPr>
          <p:cNvGrpSpPr/>
          <p:nvPr/>
        </p:nvGrpSpPr>
        <p:grpSpPr>
          <a:xfrm>
            <a:off x="6215922" y="1052279"/>
            <a:ext cx="5841975" cy="4185009"/>
            <a:chOff x="6215922" y="1052279"/>
            <a:chExt cx="5841975" cy="41850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5552FC-B1D1-4F20-BDA7-1102EA80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393" y="1052279"/>
              <a:ext cx="3513504" cy="23361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802B94-3FAF-4FF7-93DC-01DDE6CCC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922" y="2372379"/>
              <a:ext cx="3012911" cy="28649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11" name="Picture 10" descr="A picture containing dressed&#10;&#10;Description automatically generated">
            <a:extLst>
              <a:ext uri="{FF2B5EF4-FFF2-40B4-BE49-F238E27FC236}">
                <a16:creationId xmlns:a16="http://schemas.microsoft.com/office/drawing/2014/main" id="{78B660EB-470B-4C5D-B19A-3018294DA2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56" y="3463026"/>
            <a:ext cx="3184441" cy="2758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40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545C-A5AC-461C-876B-DD108BB9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18"/>
            <a:ext cx="7466351" cy="4545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masis MT Pro Black" panose="02040A04050005020304" pitchFamily="18" charset="0"/>
              </a:rPr>
              <a:t>b. </a:t>
            </a:r>
            <a:r>
              <a:rPr lang="en-US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Peran</a:t>
            </a:r>
            <a:r>
              <a:rPr lang="en-US" dirty="0">
                <a:solidFill>
                  <a:schemeClr val="bg1"/>
                </a:solidFill>
                <a:latin typeface="Amasis MT Pro Black" panose="02040A04050005020304" pitchFamily="18" charset="0"/>
              </a:rPr>
              <a:t> Agama </a:t>
            </a:r>
            <a:endParaRPr lang="en-ID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8741-6204-4407-96B3-EF278827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48" y="1141412"/>
            <a:ext cx="10515600" cy="4575175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sz="2200" b="1" dirty="0">
                <a:latin typeface="Amasis MT Pro" panose="02040504050005020304" pitchFamily="18" charset="0"/>
              </a:rPr>
              <a:t>Sarana </a:t>
            </a:r>
            <a:r>
              <a:rPr lang="en-US" sz="2200" b="1" dirty="0" err="1">
                <a:latin typeface="Amasis MT Pro" panose="02040504050005020304" pitchFamily="18" charset="0"/>
              </a:rPr>
              <a:t>memuaskan</a:t>
            </a:r>
            <a:r>
              <a:rPr lang="en-US" sz="2200" b="1" dirty="0">
                <a:latin typeface="Amasis MT Pro" panose="02040504050005020304" pitchFamily="18" charset="0"/>
              </a:rPr>
              <a:t> </a:t>
            </a:r>
            <a:r>
              <a:rPr lang="en-US" sz="2200" b="1" dirty="0" err="1">
                <a:latin typeface="Amasis MT Pro" panose="02040504050005020304" pitchFamily="18" charset="0"/>
              </a:rPr>
              <a:t>keingintahuan</a:t>
            </a:r>
            <a:r>
              <a:rPr lang="en-US" sz="2200" b="1" dirty="0">
                <a:latin typeface="Amasis MT Pro" panose="02040504050005020304" pitchFamily="18" charset="0"/>
              </a:rPr>
              <a:t> </a:t>
            </a:r>
            <a:r>
              <a:rPr lang="en-US" sz="2200" b="1" dirty="0" err="1">
                <a:latin typeface="Amasis MT Pro" panose="02040504050005020304" pitchFamily="18" charset="0"/>
              </a:rPr>
              <a:t>manusia</a:t>
            </a:r>
            <a:r>
              <a:rPr lang="en-US" sz="2200" b="1" dirty="0">
                <a:latin typeface="Amasis MT Pro" panose="02040504050005020304" pitchFamily="18" charset="0"/>
              </a:rPr>
              <a:t> </a:t>
            </a:r>
          </a:p>
          <a:p>
            <a:pPr marL="685800" indent="-457200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adalah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makhluk</a:t>
            </a:r>
            <a:r>
              <a:rPr lang="en-US" sz="2200" dirty="0">
                <a:latin typeface="Amasis MT Pro" panose="02040504050005020304" pitchFamily="18" charset="0"/>
              </a:rPr>
              <a:t> yang </a:t>
            </a:r>
            <a:r>
              <a:rPr lang="en-US" sz="2200" dirty="0" err="1">
                <a:latin typeface="Amasis MT Pro" panose="02040504050005020304" pitchFamily="18" charset="0"/>
              </a:rPr>
              <a:t>tidak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pernah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puas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termasuk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dalam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hal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intelektual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  <a:r>
              <a:rPr lang="en-US" sz="2200" dirty="0" err="1">
                <a:latin typeface="Amasis MT Pro" panose="02040504050005020304" pitchFamily="18" charset="0"/>
              </a:rPr>
              <a:t>Tidak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semua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permasalahan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ternyata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mampu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dijawab</a:t>
            </a:r>
            <a:r>
              <a:rPr lang="en-US" sz="2200" dirty="0">
                <a:latin typeface="Amasis MT Pro" panose="02040504050005020304" pitchFamily="18" charset="0"/>
              </a:rPr>
              <a:t> oleh </a:t>
            </a:r>
            <a:r>
              <a:rPr lang="en-US" sz="2200" dirty="0" err="1">
                <a:latin typeface="Amasis MT Pro" panose="02040504050005020304" pitchFamily="18" charset="0"/>
              </a:rPr>
              <a:t>ilmu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pengetahuan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seperti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dari</a:t>
            </a:r>
            <a:r>
              <a:rPr lang="en-US" sz="2200" dirty="0">
                <a:latin typeface="Amasis MT Pro" panose="02040504050005020304" pitchFamily="18" charset="0"/>
              </a:rPr>
              <a:t> mana </a:t>
            </a:r>
            <a:r>
              <a:rPr lang="en-US" sz="2200" dirty="0" err="1">
                <a:latin typeface="Amasis MT Pro" panose="02040504050005020304" pitchFamily="18" charset="0"/>
              </a:rPr>
              <a:t>asal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apa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makna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ke</a:t>
            </a:r>
            <a:r>
              <a:rPr lang="en-US" sz="2200" dirty="0">
                <a:latin typeface="Amasis MT Pro" panose="02040504050005020304" pitchFamily="18" charset="0"/>
              </a:rPr>
              <a:t> mana </a:t>
            </a:r>
            <a:r>
              <a:rPr lang="en-US" sz="2200" dirty="0" err="1">
                <a:latin typeface="Amasis MT Pro" panose="02040504050005020304" pitchFamily="18" charset="0"/>
              </a:rPr>
              <a:t>tujuan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, dan </a:t>
            </a:r>
            <a:r>
              <a:rPr lang="en-US" sz="2200" dirty="0" err="1">
                <a:latin typeface="Amasis MT Pro" panose="02040504050005020304" pitchFamily="18" charset="0"/>
              </a:rPr>
              <a:t>bagaimana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nasib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setelah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mati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tidak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terjawab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tuntas</a:t>
            </a:r>
            <a:r>
              <a:rPr lang="en-US" sz="2200" dirty="0">
                <a:latin typeface="Amasis MT Pro" panose="02040504050005020304" pitchFamily="18" charset="0"/>
              </a:rPr>
              <a:t> oleh </a:t>
            </a:r>
            <a:r>
              <a:rPr lang="en-US" sz="2200" dirty="0" err="1">
                <a:latin typeface="Amasis MT Pro" panose="02040504050005020304" pitchFamily="18" charset="0"/>
              </a:rPr>
              <a:t>ilmu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pengetahuan</a:t>
            </a:r>
            <a:r>
              <a:rPr lang="en-US" sz="2200" dirty="0">
                <a:latin typeface="Amasis MT Pro" panose="02040504050005020304" pitchFamily="18" charset="0"/>
              </a:rPr>
              <a:t>.</a:t>
            </a:r>
          </a:p>
          <a:p>
            <a:pPr marL="685800" indent="-457200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>
                <a:latin typeface="Amasis MT Pro" panose="02040504050005020304" pitchFamily="18" charset="0"/>
              </a:rPr>
              <a:t>Berkaitan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dengan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itu</a:t>
            </a:r>
            <a:r>
              <a:rPr lang="en-US" sz="2200" dirty="0">
                <a:latin typeface="Amasis MT Pro" panose="02040504050005020304" pitchFamily="18" charset="0"/>
              </a:rPr>
              <a:t>, agama </a:t>
            </a:r>
            <a:r>
              <a:rPr lang="en-US" sz="2200" dirty="0" err="1">
                <a:latin typeface="Amasis MT Pro" panose="02040504050005020304" pitchFamily="18" charset="0"/>
              </a:rPr>
              <a:t>tampil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memberi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perspektif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berbeda</a:t>
            </a:r>
            <a:r>
              <a:rPr lang="en-US" sz="2200" dirty="0">
                <a:latin typeface="Amasis MT Pro" panose="02040504050005020304" pitchFamily="18" charset="0"/>
              </a:rPr>
              <a:t>. Agama </a:t>
            </a:r>
            <a:r>
              <a:rPr lang="en-US" sz="2200" dirty="0" err="1">
                <a:latin typeface="Amasis MT Pro" panose="02040504050005020304" pitchFamily="18" charset="0"/>
              </a:rPr>
              <a:t>menjadi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panduan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bagi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perjalanan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membutuhkan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orientasi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dalam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hidupnya</a:t>
            </a:r>
            <a:r>
              <a:rPr lang="en-US" sz="2200" dirty="0">
                <a:latin typeface="Amasis MT Pro" panose="02040504050005020304" pitchFamily="18" charset="0"/>
              </a:rPr>
              <a:t> dan agama </a:t>
            </a:r>
            <a:r>
              <a:rPr lang="en-US" sz="2200" dirty="0" err="1">
                <a:latin typeface="Amasis MT Pro" panose="02040504050005020304" pitchFamily="18" charset="0"/>
              </a:rPr>
              <a:t>menjawab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kebutuhan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tersebut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</a:p>
          <a:p>
            <a:pPr marL="685800" indent="-457200">
              <a:lnSpc>
                <a:spcPct val="120000"/>
              </a:lnSpc>
              <a:spcBef>
                <a:spcPts val="0"/>
              </a:spcBef>
            </a:pPr>
            <a:r>
              <a:rPr lang="en-US" sz="2200" dirty="0">
                <a:latin typeface="Amasis MT Pro" panose="02040504050005020304" pitchFamily="18" charset="0"/>
              </a:rPr>
              <a:t>Agama </a:t>
            </a:r>
            <a:r>
              <a:rPr lang="en-US" sz="2200" dirty="0" err="1">
                <a:latin typeface="Amasis MT Pro" panose="02040504050005020304" pitchFamily="18" charset="0"/>
              </a:rPr>
              <a:t>menyatakan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bahwa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itu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bermakna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bukan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sia-sia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  <a:r>
              <a:rPr lang="en-US" sz="2200" dirty="0" err="1">
                <a:latin typeface="Amasis MT Pro" panose="02040504050005020304" pitchFamily="18" charset="0"/>
              </a:rPr>
              <a:t>Hidup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itu</a:t>
            </a:r>
            <a:r>
              <a:rPr lang="en-US" sz="2200" dirty="0">
                <a:latin typeface="Amasis MT Pro" panose="02040504050005020304" pitchFamily="18" charset="0"/>
              </a:rPr>
              <a:t> punya </a:t>
            </a:r>
            <a:r>
              <a:rPr lang="en-US" sz="2200" dirty="0" err="1">
                <a:latin typeface="Amasis MT Pro" panose="02040504050005020304" pitchFamily="18" charset="0"/>
              </a:rPr>
              <a:t>arah</a:t>
            </a:r>
            <a:r>
              <a:rPr lang="en-US" sz="2200" dirty="0">
                <a:latin typeface="Amasis MT Pro" panose="02040504050005020304" pitchFamily="18" charset="0"/>
              </a:rPr>
              <a:t> dan </a:t>
            </a:r>
            <a:r>
              <a:rPr lang="en-US" sz="2200" dirty="0" err="1">
                <a:latin typeface="Amasis MT Pro" panose="02040504050005020304" pitchFamily="18" charset="0"/>
              </a:rPr>
              <a:t>tujuan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</a:pPr>
            <a:endParaRPr lang="en-ID" sz="22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7CBB-3EE6-471C-9766-FB2FE188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78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Amasis MT Pro" panose="02040504050005020304" pitchFamily="18" charset="0"/>
              </a:rPr>
              <a:t>2. Sarana </a:t>
            </a:r>
            <a:r>
              <a:rPr lang="en-US" b="1" dirty="0" err="1">
                <a:latin typeface="Amasis MT Pro" panose="02040504050005020304" pitchFamily="18" charset="0"/>
              </a:rPr>
              <a:t>menjaga</a:t>
            </a:r>
            <a:r>
              <a:rPr lang="en-US" b="1" dirty="0">
                <a:latin typeface="Amasis MT Pro" panose="02040504050005020304" pitchFamily="18" charset="0"/>
              </a:rPr>
              <a:t> </a:t>
            </a:r>
            <a:r>
              <a:rPr lang="en-US" b="1" dirty="0" err="1">
                <a:latin typeface="Amasis MT Pro" panose="02040504050005020304" pitchFamily="18" charset="0"/>
              </a:rPr>
              <a:t>kesusilaan</a:t>
            </a:r>
            <a:r>
              <a:rPr lang="en-US" b="1" dirty="0">
                <a:latin typeface="Amasis MT Pro" panose="02040504050005020304" pitchFamily="18" charset="0"/>
              </a:rPr>
              <a:t> dan </a:t>
            </a:r>
            <a:r>
              <a:rPr lang="en-US" b="1" dirty="0" err="1">
                <a:latin typeface="Amasis MT Pro" panose="02040504050005020304" pitchFamily="18" charset="0"/>
              </a:rPr>
              <a:t>tertib</a:t>
            </a:r>
            <a:r>
              <a:rPr lang="en-US" b="1" dirty="0">
                <a:latin typeface="Amasis MT Pro" panose="02040504050005020304" pitchFamily="18" charset="0"/>
              </a:rPr>
              <a:t> social</a:t>
            </a:r>
          </a:p>
          <a:p>
            <a:pPr marL="0" indent="0">
              <a:buNone/>
            </a:pP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Agama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merupakan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sarana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untuk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menjaga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ketertiban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sosial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dan moral. Hal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itu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dimungkinkan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karena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agama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mengajarkan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nilai-nilai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moral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  <a:cs typeface="Calibri" panose="020F0502020204030204" pitchFamily="34" charset="0"/>
              </a:rPr>
              <a:t>masyarakat</a:t>
            </a:r>
            <a:r>
              <a:rPr lang="en-US" dirty="0">
                <a:latin typeface="Amasis MT Pro" panose="02040504050005020304" pitchFamily="18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b="1" dirty="0">
              <a:latin typeface="Amasis MT Pro" panose="020405040500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masis MT Pro" panose="02040504050005020304" pitchFamily="18" charset="0"/>
                <a:cs typeface="Calibri" panose="020F0502020204030204" pitchFamily="34" charset="0"/>
              </a:rPr>
              <a:t>3. Sarana </a:t>
            </a:r>
            <a:r>
              <a:rPr lang="en-US" b="1" dirty="0" err="1">
                <a:latin typeface="Amasis MT Pro" panose="02040504050005020304" pitchFamily="18" charset="0"/>
                <a:cs typeface="Calibri" panose="020F0502020204030204" pitchFamily="34" charset="0"/>
              </a:rPr>
              <a:t>mengatasi</a:t>
            </a:r>
            <a:r>
              <a:rPr lang="en-US" b="1" dirty="0">
                <a:latin typeface="Amasis MT Pro" panose="020405040500050203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Amasis MT Pro" panose="02040504050005020304" pitchFamily="18" charset="0"/>
                <a:cs typeface="Calibri" panose="020F0502020204030204" pitchFamily="34" charset="0"/>
              </a:rPr>
              <a:t>frustasi</a:t>
            </a:r>
            <a:endParaRPr lang="en-US" b="1" dirty="0">
              <a:latin typeface="Amasis MT Pro" panose="020405040500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masis MT Pro" panose="02040504050005020304" pitchFamily="18" charset="0"/>
              </a:rPr>
              <a:t>Suatu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kenyataan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bahwa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manusia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dapat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frustasi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dalam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hidupnya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karena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berbagai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masalah</a:t>
            </a:r>
            <a:r>
              <a:rPr lang="en-US" dirty="0">
                <a:latin typeface="Amasis MT Pro" panose="02040504050005020304" pitchFamily="18" charset="0"/>
              </a:rPr>
              <a:t> yang </a:t>
            </a:r>
            <a:r>
              <a:rPr lang="en-US" dirty="0" err="1">
                <a:latin typeface="Amasis MT Pro" panose="02040504050005020304" pitchFamily="18" charset="0"/>
              </a:rPr>
              <a:t>dihadapi</a:t>
            </a:r>
            <a:r>
              <a:rPr lang="en-US" dirty="0">
                <a:latin typeface="Amasis MT Pro" panose="02040504050005020304" pitchFamily="18" charset="0"/>
              </a:rPr>
              <a:t>. </a:t>
            </a:r>
            <a:r>
              <a:rPr lang="en-US" dirty="0" err="1">
                <a:latin typeface="Amasis MT Pro" panose="02040504050005020304" pitchFamily="18" charset="0"/>
              </a:rPr>
              <a:t>Berkaitan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dengan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hal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itu</a:t>
            </a:r>
            <a:r>
              <a:rPr lang="en-US" dirty="0">
                <a:latin typeface="Amasis MT Pro" panose="02040504050005020304" pitchFamily="18" charset="0"/>
              </a:rPr>
              <a:t>, agama </a:t>
            </a:r>
            <a:r>
              <a:rPr lang="en-US" dirty="0" err="1">
                <a:latin typeface="Amasis MT Pro" panose="02040504050005020304" pitchFamily="18" charset="0"/>
              </a:rPr>
              <a:t>dapat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membantu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individu-individu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untuk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mengurangi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ancaman-ancaman</a:t>
            </a:r>
            <a:r>
              <a:rPr lang="en-US" dirty="0">
                <a:latin typeface="Amasis MT Pro" panose="02040504050005020304" pitchFamily="18" charset="0"/>
              </a:rPr>
              <a:t> </a:t>
            </a:r>
            <a:r>
              <a:rPr lang="en-US" dirty="0" err="1">
                <a:latin typeface="Amasis MT Pro" panose="02040504050005020304" pitchFamily="18" charset="0"/>
              </a:rPr>
              <a:t>tersebut</a:t>
            </a:r>
            <a:r>
              <a:rPr lang="en-US" dirty="0">
                <a:latin typeface="Amasis MT Pro" panose="02040504050005020304" pitchFamily="18" charset="0"/>
              </a:rPr>
              <a:t>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" panose="020405040500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D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D213-B9A3-4E37-834D-4CF10FF2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82" y="134911"/>
            <a:ext cx="10515600" cy="546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c. Agama </a:t>
            </a:r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itu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Absolut?</a:t>
            </a:r>
            <a:endParaRPr lang="en-ID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4950-47DD-4B30-B4FF-93E6C31E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880"/>
            <a:ext cx="10515600" cy="4351338"/>
          </a:xfrm>
        </p:spPr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agama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ilahi</a:t>
            </a:r>
            <a:r>
              <a:rPr lang="en-US" dirty="0"/>
              <a:t> dan </a:t>
            </a:r>
            <a:r>
              <a:rPr lang="en-US" dirty="0" err="1"/>
              <a:t>manusiawi</a:t>
            </a:r>
            <a:r>
              <a:rPr lang="en-US" dirty="0"/>
              <a:t>.</a:t>
            </a:r>
          </a:p>
          <a:p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agama </a:t>
            </a:r>
            <a:r>
              <a:rPr lang="en-US" dirty="0" err="1"/>
              <a:t>itu</a:t>
            </a:r>
            <a:r>
              <a:rPr lang="en-US" dirty="0"/>
              <a:t> yang </a:t>
            </a:r>
            <a:r>
              <a:rPr lang="en-US" dirty="0" err="1"/>
              <a:t>mutlak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</a:t>
            </a:r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manusiawi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agama sangat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zaman. </a:t>
            </a:r>
          </a:p>
          <a:p>
            <a:r>
              <a:rPr lang="en-US" dirty="0" err="1"/>
              <a:t>Ingat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agama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kontek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dan </a:t>
            </a:r>
            <a:r>
              <a:rPr lang="en-US" dirty="0" err="1"/>
              <a:t>pengetahuan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</a:t>
            </a:r>
          </a:p>
          <a:p>
            <a:r>
              <a:rPr lang="en-US" dirty="0" err="1"/>
              <a:t>Sementara</a:t>
            </a:r>
            <a:r>
              <a:rPr lang="en-US" dirty="0"/>
              <a:t> orang yang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pada zaman dan </a:t>
            </a:r>
            <a:r>
              <a:rPr lang="en-US" dirty="0" err="1"/>
              <a:t>konteks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51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E10B63-B193-4174-8772-2B087520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3"/>
            <a:ext cx="7421380" cy="63921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masis MT Pro Black" panose="02040A04050005020304" pitchFamily="18" charset="0"/>
                <a:ea typeface="HGMaruGothicMPRO" panose="020F0600000000000000" pitchFamily="34" charset="-128"/>
              </a:rPr>
              <a:t>Pengantar</a:t>
            </a:r>
            <a:endParaRPr lang="en-US" sz="3200" dirty="0">
              <a:solidFill>
                <a:schemeClr val="bg1"/>
              </a:solidFill>
              <a:latin typeface="Amasis MT Pro Black" panose="02040A04050005020304" pitchFamily="18" charset="0"/>
              <a:ea typeface="HGMaruGothicMPRO" panose="020F0600000000000000" pitchFamily="34" charset="-128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30A2F89-0718-4D41-BA03-7828A34F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4440"/>
            <a:ext cx="12192000" cy="532736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349974-4D14-452F-8508-5FB175134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6" y="1644987"/>
            <a:ext cx="4894945" cy="3151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85869-8961-4175-8B0D-C74407BB3290}"/>
              </a:ext>
            </a:extLst>
          </p:cNvPr>
          <p:cNvSpPr txBox="1"/>
          <p:nvPr/>
        </p:nvSpPr>
        <p:spPr>
          <a:xfrm>
            <a:off x="5518695" y="1117466"/>
            <a:ext cx="6454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asis MT Pro" panose="02040504050005020304" pitchFamily="18" charset="0"/>
              </a:rPr>
              <a:t>Pada </a:t>
            </a:r>
            <a:r>
              <a:rPr lang="en-US" sz="2200" dirty="0" err="1">
                <a:latin typeface="Amasis MT Pro" panose="02040504050005020304" pitchFamily="18" charset="0"/>
              </a:rPr>
              <a:t>pertemuan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sebelumnya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sudah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dibahas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bahwa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pada </a:t>
            </a:r>
            <a:r>
              <a:rPr lang="en-US" sz="2200" dirty="0" err="1">
                <a:latin typeface="Amasis MT Pro" panose="02040504050005020304" pitchFamily="18" charset="0"/>
              </a:rPr>
              <a:t>dasarnya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terarah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kepada</a:t>
            </a:r>
            <a:r>
              <a:rPr lang="en-US" sz="2200" dirty="0">
                <a:latin typeface="Amasis MT Pro" panose="02040504050005020304" pitchFamily="18" charset="0"/>
              </a:rPr>
              <a:t> Hyang </a:t>
            </a:r>
            <a:r>
              <a:rPr lang="en-US" sz="2200" dirty="0" err="1">
                <a:latin typeface="Amasis MT Pro" panose="02040504050005020304" pitchFamily="18" charset="0"/>
              </a:rPr>
              <a:t>Ilahi</a:t>
            </a:r>
            <a:r>
              <a:rPr lang="en-US" sz="2200" dirty="0">
                <a:latin typeface="Amasis MT Pro" panose="02040504050005020304" pitchFamily="18" charset="0"/>
              </a:rPr>
              <a:t> dan </a:t>
            </a:r>
            <a:r>
              <a:rPr lang="en-US" sz="2200" dirty="0" err="1">
                <a:latin typeface="Amasis MT Pro" panose="02040504050005020304" pitchFamily="18" charset="0"/>
              </a:rPr>
              <a:t>dapat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mengalami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kehadiran</a:t>
            </a:r>
            <a:r>
              <a:rPr lang="en-US" sz="2200" dirty="0">
                <a:latin typeface="Amasis MT Pro" panose="02040504050005020304" pitchFamily="18" charset="0"/>
              </a:rPr>
              <a:t> Hyang </a:t>
            </a:r>
            <a:r>
              <a:rPr lang="en-US" sz="2200" dirty="0" err="1">
                <a:latin typeface="Amasis MT Pro" panose="02040504050005020304" pitchFamily="18" charset="0"/>
              </a:rPr>
              <a:t>Ilahi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dalam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hidupnya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Amasis MT Pro" panose="02040504050005020304" pitchFamily="18" charset="0"/>
              </a:rPr>
              <a:t>Pengalaman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religius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tersebut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memungkinkan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mencari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tahu</a:t>
            </a:r>
            <a:r>
              <a:rPr lang="en-US" sz="2200" dirty="0">
                <a:latin typeface="Amasis MT Pro" panose="02040504050005020304" pitchFamily="18" charset="0"/>
              </a:rPr>
              <a:t> dan </a:t>
            </a:r>
            <a:r>
              <a:rPr lang="en-US" sz="2200" dirty="0" err="1">
                <a:latin typeface="Amasis MT Pro" panose="02040504050005020304" pitchFamily="18" charset="0"/>
              </a:rPr>
              <a:t>berusaha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mengenali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siapa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itu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kekuatan</a:t>
            </a:r>
            <a:r>
              <a:rPr lang="en-US" sz="2200" dirty="0">
                <a:latin typeface="Amasis MT Pro" panose="02040504050005020304" pitchFamily="18" charset="0"/>
              </a:rPr>
              <a:t> yang </a:t>
            </a:r>
            <a:r>
              <a:rPr lang="en-US" sz="2200" dirty="0" err="1">
                <a:latin typeface="Amasis MT Pro" panose="02040504050005020304" pitchFamily="18" charset="0"/>
              </a:rPr>
              <a:t>melebihi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dirinya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Amasis MT Pro" panose="02040504050005020304" pitchFamily="18" charset="0"/>
              </a:rPr>
              <a:t>Menyadari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diri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sebagai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makhluk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terbatas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dalam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hidupnya</a:t>
            </a:r>
            <a:r>
              <a:rPr lang="en-US" sz="2200" dirty="0">
                <a:latin typeface="Amasis MT Pro" panose="02040504050005020304" pitchFamily="18" charset="0"/>
              </a:rPr>
              <a:t> juga </a:t>
            </a:r>
            <a:r>
              <a:rPr lang="en-US" sz="2200" dirty="0" err="1">
                <a:latin typeface="Amasis MT Pro" panose="02040504050005020304" pitchFamily="18" charset="0"/>
              </a:rPr>
              <a:t>berusaha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untuk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menjalin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relasi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dengan</a:t>
            </a:r>
            <a:r>
              <a:rPr lang="en-US" sz="2200" dirty="0">
                <a:latin typeface="Amasis MT Pro" panose="02040504050005020304" pitchFamily="18" charset="0"/>
              </a:rPr>
              <a:t> Hyang </a:t>
            </a:r>
            <a:r>
              <a:rPr lang="en-US" sz="2200" dirty="0" err="1">
                <a:latin typeface="Amasis MT Pro" panose="02040504050005020304" pitchFamily="18" charset="0"/>
              </a:rPr>
              <a:t>Tak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Terbatas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tersebut</a:t>
            </a:r>
            <a:r>
              <a:rPr lang="en-US" sz="2200" dirty="0">
                <a:latin typeface="Amasis MT Pro" panose="02040504050005020304" pitchFamily="18" charset="0"/>
              </a:rPr>
              <a:t>. </a:t>
            </a:r>
            <a:r>
              <a:rPr lang="en-US" sz="2200" dirty="0" err="1">
                <a:latin typeface="Amasis MT Pro" panose="02040504050005020304" pitchFamily="18" charset="0"/>
              </a:rPr>
              <a:t>Maka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dalam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konteks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ini</a:t>
            </a:r>
            <a:r>
              <a:rPr lang="en-US" sz="2200" dirty="0">
                <a:latin typeface="Amasis MT Pro" panose="02040504050005020304" pitchFamily="18" charset="0"/>
              </a:rPr>
              <a:t>, </a:t>
            </a:r>
            <a:r>
              <a:rPr lang="en-US" sz="2200" dirty="0" err="1">
                <a:latin typeface="Amasis MT Pro" panose="02040504050005020304" pitchFamily="18" charset="0"/>
              </a:rPr>
              <a:t>manusia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menciptakan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simbol-simbol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sebagai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bahasa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komunikasi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dengan</a:t>
            </a:r>
            <a:r>
              <a:rPr lang="en-US" sz="2200" dirty="0">
                <a:latin typeface="Amasis MT Pro" panose="02040504050005020304" pitchFamily="18" charset="0"/>
              </a:rPr>
              <a:t> Hyang </a:t>
            </a:r>
            <a:r>
              <a:rPr lang="en-US" sz="2200" dirty="0" err="1">
                <a:latin typeface="Amasis MT Pro" panose="02040504050005020304" pitchFamily="18" charset="0"/>
              </a:rPr>
              <a:t>Tak</a:t>
            </a:r>
            <a:r>
              <a:rPr lang="en-US" sz="2200" dirty="0">
                <a:latin typeface="Amasis MT Pro" panose="02040504050005020304" pitchFamily="18" charset="0"/>
              </a:rPr>
              <a:t> </a:t>
            </a:r>
            <a:r>
              <a:rPr lang="en-US" sz="2200" dirty="0" err="1">
                <a:latin typeface="Amasis MT Pro" panose="02040504050005020304" pitchFamily="18" charset="0"/>
              </a:rPr>
              <a:t>Terbatas</a:t>
            </a:r>
            <a:r>
              <a:rPr lang="en-US" sz="2200" dirty="0">
                <a:latin typeface="Amasis MT Pro" panose="020405040500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12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D84E-8050-4642-8626-04D20F64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9449"/>
            <a:ext cx="10515600" cy="4765220"/>
          </a:xfrm>
        </p:spPr>
        <p:txBody>
          <a:bodyPr/>
          <a:lstStyle/>
          <a:p>
            <a:r>
              <a:rPr lang="en-ID" dirty="0"/>
              <a:t>https://www.youtube.com/watch?v=Lyp2jTPwEdA</a:t>
            </a:r>
          </a:p>
        </p:txBody>
      </p:sp>
      <p:pic>
        <p:nvPicPr>
          <p:cNvPr id="4" name="y2mate.com - Mengenal Sosok TUHAN dalam Pandangan 6 AGAMA di INDONESIA_480p">
            <a:hlinkClick r:id="" action="ppaction://media"/>
            <a:extLst>
              <a:ext uri="{FF2B5EF4-FFF2-40B4-BE49-F238E27FC236}">
                <a16:creationId xmlns:a16="http://schemas.microsoft.com/office/drawing/2014/main" id="{7648DE04-12BA-44AD-9212-D6B21EC2F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479" y="1628529"/>
            <a:ext cx="8669764" cy="3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6F76-35BA-48BC-8011-B14D9D42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43" y="146752"/>
            <a:ext cx="7375160" cy="53428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Referensi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E92E5-B832-4372-A4E4-65F8E0BA2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Suyanto, Joko. </a:t>
            </a:r>
            <a:r>
              <a:rPr lang="en-US" dirty="0" err="1"/>
              <a:t>dkk</a:t>
            </a:r>
            <a:r>
              <a:rPr lang="en-US" dirty="0"/>
              <a:t>. 2016. </a:t>
            </a:r>
            <a:r>
              <a:rPr lang="en-US" i="1" dirty="0"/>
              <a:t>Agama dan Moral</a:t>
            </a:r>
            <a:r>
              <a:rPr lang="en-US" dirty="0"/>
              <a:t>. Bekasi: Bintang </a:t>
            </a:r>
            <a:r>
              <a:rPr lang="en-US" dirty="0" err="1"/>
              <a:t>Kejora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6415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2F55-5278-451F-9088-99304021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14" y="1373252"/>
            <a:ext cx="637082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Pada </a:t>
            </a:r>
            <a:r>
              <a:rPr lang="en-US" sz="2800" dirty="0" err="1"/>
              <a:t>pertemuan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membahas</a:t>
            </a:r>
            <a:r>
              <a:rPr lang="en-US" sz="2800" dirty="0"/>
              <a:t> </a:t>
            </a:r>
            <a:r>
              <a:rPr lang="en-US" sz="2800" dirty="0" err="1"/>
              <a:t>tentang</a:t>
            </a:r>
            <a:r>
              <a:rPr lang="en-US" sz="2800" dirty="0"/>
              <a:t>:</a:t>
            </a:r>
            <a:endParaRPr lang="en-ID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Mengenal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endParaRPr lang="en-US" dirty="0"/>
          </a:p>
          <a:p>
            <a:r>
              <a:rPr lang="en-US" dirty="0" err="1"/>
              <a:t>Berelasi</a:t>
            </a:r>
            <a:r>
              <a:rPr lang="en-US" dirty="0"/>
              <a:t> dan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Hyang </a:t>
            </a:r>
            <a:r>
              <a:rPr lang="en-US" dirty="0" err="1"/>
              <a:t>Ilahi</a:t>
            </a:r>
            <a:endParaRPr lang="en-US" dirty="0"/>
          </a:p>
          <a:p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Hyang </a:t>
            </a:r>
            <a:r>
              <a:rPr lang="en-US" dirty="0" err="1"/>
              <a:t>Ilahi</a:t>
            </a:r>
            <a:endParaRPr lang="en-US" dirty="0"/>
          </a:p>
          <a:p>
            <a:r>
              <a:rPr lang="en-US" dirty="0" err="1"/>
              <a:t>Beragama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C3D358-7FE4-496D-9F39-A71E7FFA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902"/>
            <a:ext cx="9115269" cy="5311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Amasis MT Pro Black" panose="02040A04050005020304" pitchFamily="18" charset="0"/>
                <a:ea typeface="HGMaruGothicMPRO" panose="020F0600000000000000" pitchFamily="34" charset="-128"/>
              </a:rPr>
              <a:t>Pokok Bahasan</a:t>
            </a:r>
            <a:endParaRPr lang="en-US" sz="3200" dirty="0">
              <a:solidFill>
                <a:schemeClr val="bg1"/>
              </a:solidFill>
              <a:latin typeface="Amasis MT Pro Black" panose="02040A04050005020304" pitchFamily="18" charset="0"/>
              <a:ea typeface="HGMaruGothicMPRO" panose="020F0600000000000000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86ED6E-4C27-40E0-BB32-8B57DE95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2847" t="1509" r="2822" b="1652"/>
          <a:stretch/>
        </p:blipFill>
        <p:spPr>
          <a:xfrm>
            <a:off x="7075357" y="955623"/>
            <a:ext cx="4836100" cy="494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0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9C8D-1E67-4CB9-89D5-D593A4B2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ciptaan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makhluk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. Karena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Hyang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penuh</a:t>
            </a:r>
            <a:r>
              <a:rPr lang="en-US" dirty="0"/>
              <a:t>.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partial.</a:t>
            </a:r>
          </a:p>
          <a:p>
            <a:r>
              <a:rPr lang="en-US" dirty="0"/>
              <a:t>Hal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munculnya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.</a:t>
            </a:r>
          </a:p>
          <a:p>
            <a:r>
              <a:rPr lang="en-US" dirty="0"/>
              <a:t>Masyarakat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Roh</a:t>
            </a:r>
            <a:r>
              <a:rPr lang="en-US" dirty="0"/>
              <a:t> yang </a:t>
            </a:r>
            <a:r>
              <a:rPr lang="en-US" dirty="0" err="1"/>
              <a:t>tinggal</a:t>
            </a:r>
            <a:r>
              <a:rPr lang="en-US" dirty="0"/>
              <a:t> di </a:t>
            </a:r>
            <a:r>
              <a:rPr lang="en-US" dirty="0" err="1"/>
              <a:t>alam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Animisme</a:t>
            </a:r>
            <a:r>
              <a:rPr lang="en-US" dirty="0"/>
              <a:t> dan </a:t>
            </a:r>
            <a:r>
              <a:rPr lang="en-US" dirty="0" err="1"/>
              <a:t>Dinamisme</a:t>
            </a:r>
            <a:r>
              <a:rPr lang="en-US" dirty="0"/>
              <a:t>.</a:t>
            </a:r>
          </a:p>
          <a:p>
            <a:r>
              <a:rPr lang="en-US" dirty="0"/>
              <a:t>Agama-agama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. Ada yang </a:t>
            </a:r>
            <a:r>
              <a:rPr lang="en-US" dirty="0" err="1"/>
              <a:t>berpandangan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(=</a:t>
            </a:r>
            <a:r>
              <a:rPr lang="en-US" dirty="0" err="1"/>
              <a:t>politeisme</a:t>
            </a:r>
            <a:r>
              <a:rPr lang="en-US" dirty="0"/>
              <a:t>), </a:t>
            </a:r>
            <a:r>
              <a:rPr lang="en-US" dirty="0" err="1"/>
              <a:t>ada</a:t>
            </a:r>
            <a:r>
              <a:rPr lang="en-US" dirty="0"/>
              <a:t> juga yang </a:t>
            </a:r>
            <a:r>
              <a:rPr lang="en-US" dirty="0" err="1"/>
              <a:t>berpendapat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(=</a:t>
            </a:r>
            <a:r>
              <a:rPr lang="en-US" dirty="0" err="1"/>
              <a:t>monoteisme</a:t>
            </a:r>
            <a:r>
              <a:rPr lang="en-US" dirty="0"/>
              <a:t>).</a:t>
            </a: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AD2F2D-DD53-4FD3-8976-6E032133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921"/>
            <a:ext cx="9340121" cy="561116"/>
          </a:xfrm>
        </p:spPr>
        <p:txBody>
          <a:bodyPr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A. MENGENAL HYANG ILAHI DALAM KETERBATASAN MANUSIA</a:t>
            </a:r>
            <a:endParaRPr lang="en-US" sz="2200" dirty="0">
              <a:solidFill>
                <a:schemeClr val="bg1"/>
              </a:solidFill>
              <a:latin typeface="Amasis MT Pro Black" panose="02040A04050005020304" pitchFamily="18" charset="0"/>
              <a:ea typeface="HGMaruGothicMPRO" panose="020F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585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4C1D5-8933-4FBC-8BDA-03AFA77F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2" y="3609508"/>
            <a:ext cx="4362138" cy="25545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73333-6AA0-422B-A834-600301F9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89" y="817618"/>
            <a:ext cx="3947409" cy="25219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F62602D-C028-4389-B077-5659A551596A}"/>
              </a:ext>
            </a:extLst>
          </p:cNvPr>
          <p:cNvSpPr/>
          <p:nvPr/>
        </p:nvSpPr>
        <p:spPr>
          <a:xfrm>
            <a:off x="4609474" y="4616971"/>
            <a:ext cx="974361" cy="9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3AB4658-F412-4D53-A74A-D191A65FC0D8}"/>
              </a:ext>
            </a:extLst>
          </p:cNvPr>
          <p:cNvSpPr/>
          <p:nvPr/>
        </p:nvSpPr>
        <p:spPr>
          <a:xfrm rot="10800000">
            <a:off x="6733081" y="1720448"/>
            <a:ext cx="974361" cy="9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3B12E-8988-48BF-A43B-8DBC30D1D32A}"/>
              </a:ext>
            </a:extLst>
          </p:cNvPr>
          <p:cNvSpPr txBox="1"/>
          <p:nvPr/>
        </p:nvSpPr>
        <p:spPr>
          <a:xfrm flipH="1">
            <a:off x="183628" y="1169480"/>
            <a:ext cx="6355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Animisme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berasal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dari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bahasa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Latin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yaitu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</a:t>
            </a:r>
            <a:r>
              <a:rPr lang="en-ID" sz="2000" b="0" i="1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anima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yang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berarti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roh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dan </a:t>
            </a:r>
            <a:r>
              <a:rPr lang="en-ID" sz="2000" b="0" i="1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isme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yang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berarti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kepercayaan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.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Animisme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mempercayai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bahwa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segala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sesuatu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baik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hidup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maupun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mati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memiliki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roh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.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Setiap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benda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ada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di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bumi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baik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itu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gunung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laut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sungai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gua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pohon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dan batu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besar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memiliki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jiwa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harus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dihormati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agar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tidak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mengganggu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kehidupan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20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manusia</a:t>
            </a:r>
            <a:r>
              <a:rPr lang="en-ID" sz="20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. </a:t>
            </a:r>
            <a:endParaRPr lang="en-ID" sz="2000" b="1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2409B-D8BB-40FF-803A-01AC38F13FE6}"/>
              </a:ext>
            </a:extLst>
          </p:cNvPr>
          <p:cNvSpPr txBox="1"/>
          <p:nvPr/>
        </p:nvSpPr>
        <p:spPr>
          <a:xfrm>
            <a:off x="5681269" y="3518389"/>
            <a:ext cx="6355828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Dinamisme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berasal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dari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bahasa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Yunani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yaitu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</a:t>
            </a:r>
            <a:r>
              <a:rPr lang="en-ID" sz="1900" b="0" i="1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dynamos 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atau</a:t>
            </a:r>
            <a:r>
              <a:rPr lang="en-ID" sz="1900" b="0" i="1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</a:t>
            </a:r>
            <a:r>
              <a:rPr lang="en-ID" sz="1900" b="0" i="1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dinamis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yang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berarti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kekuatan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atau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daya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dan </a:t>
            </a:r>
            <a:r>
              <a:rPr lang="en-ID" sz="1900" b="0" i="1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isme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 yang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berarti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kepercayaan</a:t>
            </a:r>
            <a:r>
              <a:rPr lang="en-ID" sz="1900" dirty="0">
                <a:solidFill>
                  <a:srgbClr val="212121"/>
                </a:solidFill>
                <a:latin typeface="Amasis MT Pro" panose="02040504050005020304" pitchFamily="18" charset="0"/>
              </a:rPr>
              <a:t>.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Dinamisme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meyakini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segala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benda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hidup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maupun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mati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memiliki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daya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atau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kekuatan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dapat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memberi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pengaruh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buruk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atau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baik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pada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manusia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. Benda –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benda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yang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dianggap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memiliki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kekuatan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diantaranya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benda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pusaka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keris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tombak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gamelan,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lambang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kerajaan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pohon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besar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,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gunung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 dan </a:t>
            </a:r>
            <a:r>
              <a:rPr lang="en-ID" sz="1900" b="0" i="0" dirty="0" err="1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patung</a:t>
            </a:r>
            <a:r>
              <a:rPr lang="en-ID" sz="1900" b="0" i="0" dirty="0">
                <a:solidFill>
                  <a:srgbClr val="212121"/>
                </a:solidFill>
                <a:effectLst/>
                <a:latin typeface="Amasis MT Pro" panose="02040504050005020304" pitchFamily="18" charset="0"/>
              </a:rPr>
              <a:t>.</a:t>
            </a:r>
            <a:endParaRPr lang="en-ID" sz="19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2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D509-372F-4694-BD3B-D45016C3F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390" y="1253331"/>
            <a:ext cx="6407046" cy="4351338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filsuf</a:t>
            </a:r>
            <a:r>
              <a:rPr lang="en-US" dirty="0"/>
              <a:t> China, Lao Tzu, ”Dao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Dao yang </a:t>
            </a:r>
            <a:r>
              <a:rPr lang="en-US" dirty="0" err="1"/>
              <a:t>sebenarnya</a:t>
            </a:r>
            <a:r>
              <a:rPr lang="en-US" dirty="0"/>
              <a:t>; </a:t>
            </a:r>
            <a:r>
              <a:rPr lang="en-US" dirty="0" err="1"/>
              <a:t>nama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padanya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yang </a:t>
            </a:r>
            <a:r>
              <a:rPr lang="en-US" dirty="0" err="1"/>
              <a:t>sebenarnya</a:t>
            </a:r>
            <a:r>
              <a:rPr lang="en-US" dirty="0"/>
              <a:t>.” Hyang </a:t>
            </a:r>
            <a:r>
              <a:rPr lang="en-US" dirty="0" err="1"/>
              <a:t>Ilahi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penamaan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,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sebutan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924C-39A4-4464-9114-B3545222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6" y="899411"/>
            <a:ext cx="4137286" cy="5261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74DF-4CB5-477B-9912-DD203BEF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83"/>
            <a:ext cx="9370102" cy="75913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B. BERELASI DENGAN HYANG ILAHI</a:t>
            </a:r>
            <a:endParaRPr lang="en-ID" sz="36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91D5-8311-4699-B7F6-FB3E0B4C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862" y="1485677"/>
            <a:ext cx="6976670" cy="42143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sisi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mempunyai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dan </a:t>
            </a:r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Hyang </a:t>
            </a:r>
            <a:r>
              <a:rPr lang="en-US" sz="2400" dirty="0" err="1"/>
              <a:t>Ilahi</a:t>
            </a:r>
            <a:r>
              <a:rPr lang="en-US" sz="2400" dirty="0"/>
              <a:t>, </a:t>
            </a:r>
            <a:r>
              <a:rPr lang="en-US" sz="2400" dirty="0" err="1"/>
              <a:t>tapi</a:t>
            </a:r>
            <a:r>
              <a:rPr lang="en-US" sz="2400" dirty="0"/>
              <a:t> di </a:t>
            </a:r>
            <a:r>
              <a:rPr lang="en-US" sz="2400" dirty="0" err="1"/>
              <a:t>sisi</a:t>
            </a:r>
            <a:r>
              <a:rPr lang="en-US" sz="2400" dirty="0"/>
              <a:t> lain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ciptaan</a:t>
            </a:r>
            <a:r>
              <a:rPr lang="en-US" sz="2400" dirty="0"/>
              <a:t> </a:t>
            </a:r>
            <a:r>
              <a:rPr lang="en-US" sz="2400" dirty="0" err="1"/>
              <a:t>mengalami</a:t>
            </a:r>
            <a:r>
              <a:rPr lang="en-US" sz="2400" dirty="0"/>
              <a:t> </a:t>
            </a:r>
            <a:r>
              <a:rPr lang="en-US" sz="2400" dirty="0" err="1"/>
              <a:t>kendala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keduanya</a:t>
            </a:r>
            <a:r>
              <a:rPr lang="en-US" sz="2400" dirty="0"/>
              <a:t> </a:t>
            </a:r>
            <a:r>
              <a:rPr lang="en-US" sz="2400" dirty="0" err="1"/>
              <a:t>berada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tataran</a:t>
            </a:r>
            <a:r>
              <a:rPr lang="en-US" sz="2400" dirty="0"/>
              <a:t> yang </a:t>
            </a:r>
            <a:r>
              <a:rPr lang="en-US" sz="2400" dirty="0" err="1"/>
              <a:t>berbeda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Karena </a:t>
            </a:r>
            <a:r>
              <a:rPr lang="en-US" sz="2400" dirty="0" err="1"/>
              <a:t>itu</a:t>
            </a:r>
            <a:r>
              <a:rPr lang="en-US" sz="2400" dirty="0"/>
              <a:t>,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berelasi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Hyang </a:t>
            </a:r>
            <a:r>
              <a:rPr lang="en-US" sz="2400" dirty="0" err="1"/>
              <a:t>Ilahi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keterbatasanya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dan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Bahasa yang </a:t>
            </a:r>
            <a:r>
              <a:rPr lang="en-US" sz="2400" dirty="0" err="1"/>
              <a:t>dipakai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sangat </a:t>
            </a:r>
            <a:r>
              <a:rPr lang="en-US" sz="2400" dirty="0" err="1"/>
              <a:t>terbatas</a:t>
            </a:r>
            <a:r>
              <a:rPr lang="en-US" sz="2400" dirty="0"/>
              <a:t>. Kata-kata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istilah-istilah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mungkin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“</a:t>
            </a:r>
            <a:r>
              <a:rPr lang="en-US" sz="2400" dirty="0" err="1"/>
              <a:t>bahasa</a:t>
            </a:r>
            <a:r>
              <a:rPr lang="en-US" sz="2400" dirty="0"/>
              <a:t>” </a:t>
            </a:r>
            <a:r>
              <a:rPr lang="en-US" sz="2400" dirty="0" err="1"/>
              <a:t>dari</a:t>
            </a:r>
            <a:r>
              <a:rPr lang="en-US" sz="2400" dirty="0"/>
              <a:t> Hyang </a:t>
            </a:r>
            <a:r>
              <a:rPr lang="en-US" sz="2400" dirty="0" err="1"/>
              <a:t>Ilahi</a:t>
            </a:r>
            <a:r>
              <a:rPr lang="en-US" sz="2400" dirty="0"/>
              <a:t>.</a:t>
            </a:r>
          </a:p>
          <a:p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AD6B0-DA06-4CD6-8127-88440CCF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125" y="1259999"/>
            <a:ext cx="4104686" cy="42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3D7E-808D-4F60-9C51-FA7169EFD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548" y="1570792"/>
            <a:ext cx="6616908" cy="4035529"/>
          </a:xfrm>
          <a:solidFill>
            <a:schemeClr val="bg1"/>
          </a:solidFill>
        </p:spPr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keterbatasannya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dan </a:t>
            </a:r>
            <a:r>
              <a:rPr lang="en-US" dirty="0" err="1"/>
              <a:t>tindakan</a:t>
            </a:r>
            <a:r>
              <a:rPr lang="en-US" dirty="0"/>
              <a:t>  </a:t>
            </a:r>
            <a:r>
              <a:rPr lang="en-US" dirty="0" err="1"/>
              <a:t>simbolis</a:t>
            </a:r>
            <a:r>
              <a:rPr lang="en-US" dirty="0"/>
              <a:t> 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.</a:t>
            </a:r>
          </a:p>
          <a:p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mengungkapkan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Hyang </a:t>
            </a:r>
            <a:r>
              <a:rPr lang="en-US" dirty="0" err="1"/>
              <a:t>Ilahi</a:t>
            </a:r>
            <a:r>
              <a:rPr lang="en-US" dirty="0"/>
              <a:t>.</a:t>
            </a:r>
          </a:p>
          <a:p>
            <a:r>
              <a:rPr lang="en-US" dirty="0"/>
              <a:t>Gambar, </a:t>
            </a:r>
            <a:r>
              <a:rPr lang="en-US" dirty="0" err="1"/>
              <a:t>mitos</a:t>
            </a:r>
            <a:r>
              <a:rPr lang="en-US" dirty="0"/>
              <a:t>, ritual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simbol-simbol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umat</a:t>
            </a:r>
            <a:r>
              <a:rPr lang="en-US" dirty="0"/>
              <a:t> </a:t>
            </a:r>
            <a:r>
              <a:rPr lang="en-US" dirty="0" err="1"/>
              <a:t>beragama</a:t>
            </a:r>
            <a:r>
              <a:rPr lang="en-US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2F4C2-15F1-4413-8C0E-7A99585B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98" y="1259174"/>
            <a:ext cx="4656077" cy="43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4840425-A39B-4FF0-A2DF-B515AC783E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6ECC88-AEAF-4145-8EB9-190215B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masis MT Pro Black" panose="02040A04050005020304" pitchFamily="18" charset="0"/>
              </a:rPr>
              <a:t>Ritual </a:t>
            </a:r>
            <a:r>
              <a:rPr lang="en-US" sz="3600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Ngaben</a:t>
            </a:r>
            <a:r>
              <a:rPr lang="en-US" sz="3600" dirty="0">
                <a:solidFill>
                  <a:srgbClr val="FF0000"/>
                </a:solidFill>
                <a:latin typeface="Amasis MT Pro Black" panose="02040A04050005020304" pitchFamily="18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67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1322</Words>
  <Application>Microsoft Office PowerPoint</Application>
  <PresentationFormat>Widescreen</PresentationFormat>
  <Paragraphs>70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Amasis MT Pro</vt:lpstr>
      <vt:lpstr>Amasis MT Pro Black</vt:lpstr>
      <vt:lpstr>Arial</vt:lpstr>
      <vt:lpstr>Calibri</vt:lpstr>
      <vt:lpstr>Calibri Light</vt:lpstr>
      <vt:lpstr>1_Office Theme</vt:lpstr>
      <vt:lpstr>Pertemuan 8 MANUSIA MENANGGAPI HYANG ILAHI</vt:lpstr>
      <vt:lpstr>Pengantar</vt:lpstr>
      <vt:lpstr>Pokok Bahasan</vt:lpstr>
      <vt:lpstr>A. MENGENAL HYANG ILAHI DALAM KETERBATASAN MANUSIA</vt:lpstr>
      <vt:lpstr>PowerPoint Presentation</vt:lpstr>
      <vt:lpstr>PowerPoint Presentation</vt:lpstr>
      <vt:lpstr>B. BERELASI DENGAN HYANG ILAHI</vt:lpstr>
      <vt:lpstr>PowerPoint Presentation</vt:lpstr>
      <vt:lpstr>Ritual Ngaben </vt:lpstr>
      <vt:lpstr>C. BERIMAN KEPADA HYANG ILAHI</vt:lpstr>
      <vt:lpstr>PowerPoint Presentation</vt:lpstr>
      <vt:lpstr>D. BERAGAMA</vt:lpstr>
      <vt:lpstr>a. Enam Unsur Dalam Agama</vt:lpstr>
      <vt:lpstr>PowerPoint Presentation</vt:lpstr>
      <vt:lpstr>PowerPoint Presentation</vt:lpstr>
      <vt:lpstr>PowerPoint Presentation</vt:lpstr>
      <vt:lpstr>b. Peran Agama </vt:lpstr>
      <vt:lpstr>PowerPoint Presentation</vt:lpstr>
      <vt:lpstr>c. Agama itu Absolut?</vt:lpstr>
      <vt:lpstr>PowerPoint Presentation</vt:lpstr>
      <vt:lpstr>Referensi: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dewi.sintha@outlook.com</cp:lastModifiedBy>
  <cp:revision>67</cp:revision>
  <dcterms:created xsi:type="dcterms:W3CDTF">2020-08-10T16:08:51Z</dcterms:created>
  <dcterms:modified xsi:type="dcterms:W3CDTF">2021-10-09T15:02:01Z</dcterms:modified>
</cp:coreProperties>
</file>